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6" r:id="rId5"/>
    <p:sldId id="257" r:id="rId6"/>
    <p:sldId id="258" r:id="rId7"/>
    <p:sldId id="261" r:id="rId8"/>
    <p:sldId id="259" r:id="rId9"/>
    <p:sldId id="260"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NDELAERS Jan" initials="PJ" lastIdx="1" clrIdx="0">
    <p:extLst>
      <p:ext uri="{19B8F6BF-5375-455C-9EA6-DF929625EA0E}">
        <p15:presenceInfo xmlns:p15="http://schemas.microsoft.com/office/powerpoint/2012/main" userId="S-1-5-21-1216761764-1416564026-988572150-3083231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3" d="100"/>
          <a:sy n="83" d="100"/>
        </p:scale>
        <p:origin x="686" y="67"/>
      </p:cViewPr>
      <p:guideLst/>
    </p:cSldViewPr>
  </p:slid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5B0E48-B820-461A-8662-B80100CB5483}" type="datetimeFigureOut">
              <a:rPr lang="nl-BE" smtClean="0"/>
              <a:t>22/10/2021</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5A25A4-1C08-4623-A134-D0DE267B7462}" type="slidenum">
              <a:rPr lang="nl-BE" smtClean="0"/>
              <a:t>‹nr.›</a:t>
            </a:fld>
            <a:endParaRPr lang="nl-BE"/>
          </a:p>
        </p:txBody>
      </p:sp>
    </p:spTree>
    <p:extLst>
      <p:ext uri="{BB962C8B-B14F-4D97-AF65-F5344CB8AC3E}">
        <p14:creationId xmlns:p14="http://schemas.microsoft.com/office/powerpoint/2010/main" val="1558108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Welkom</a:t>
            </a:r>
          </a:p>
          <a:p>
            <a:r>
              <a:rPr lang="nl-BE" dirty="0" smtClean="0"/>
              <a:t>Wim</a:t>
            </a:r>
            <a:r>
              <a:rPr lang="nl-BE" baseline="0" dirty="0" smtClean="0"/>
              <a:t> gaat het hebben over Kempens erfgoedportaal. Ik over hoe je zelf op een redelijk eenvoudige manier een audiogids kan maken. Het is allebei digitaal.</a:t>
            </a:r>
          </a:p>
          <a:p>
            <a:r>
              <a:rPr lang="nl-BE" dirty="0" smtClean="0"/>
              <a:t>Er zijn heel wat systemen, maar voor</a:t>
            </a:r>
            <a:r>
              <a:rPr lang="nl-BE" baseline="0" dirty="0" smtClean="0"/>
              <a:t> de overzichtelijkheid beperken we ons tot de 2 </a:t>
            </a:r>
            <a:r>
              <a:rPr lang="nl-BE" baseline="0" dirty="0" err="1" smtClean="0"/>
              <a:t>bekendsten</a:t>
            </a:r>
            <a:r>
              <a:rPr lang="nl-BE" baseline="0" dirty="0" smtClean="0"/>
              <a:t>.</a:t>
            </a:r>
          </a:p>
          <a:p>
            <a:r>
              <a:rPr lang="nl-BE" baseline="0" dirty="0" smtClean="0"/>
              <a:t>Heeft iedereen beide apps op zijn telefoon staan? Iedereen online (wifi of 4g)?</a:t>
            </a:r>
            <a:endParaRPr lang="nl-BE" dirty="0"/>
          </a:p>
        </p:txBody>
      </p:sp>
      <p:sp>
        <p:nvSpPr>
          <p:cNvPr id="4" name="Tijdelijke aanduiding voor dianummer 3"/>
          <p:cNvSpPr>
            <a:spLocks noGrp="1"/>
          </p:cNvSpPr>
          <p:nvPr>
            <p:ph type="sldNum" sz="quarter" idx="10"/>
          </p:nvPr>
        </p:nvSpPr>
        <p:spPr/>
        <p:txBody>
          <a:bodyPr/>
          <a:lstStyle/>
          <a:p>
            <a:fld id="{F75A25A4-1C08-4623-A134-D0DE267B7462}" type="slidenum">
              <a:rPr lang="nl-BE" smtClean="0"/>
              <a:t>1</a:t>
            </a:fld>
            <a:endParaRPr lang="nl-BE"/>
          </a:p>
        </p:txBody>
      </p:sp>
    </p:spTree>
    <p:extLst>
      <p:ext uri="{BB962C8B-B14F-4D97-AF65-F5344CB8AC3E}">
        <p14:creationId xmlns:p14="http://schemas.microsoft.com/office/powerpoint/2010/main" val="3839076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Voor- en nadelen. Je kan een</a:t>
            </a:r>
            <a:r>
              <a:rPr lang="nl-BE" baseline="0" dirty="0" smtClean="0"/>
              <a:t> principiële keuze maken, maar ik zou voorstellen om goed na te denken welk product je wil maken en wie het moet maken. Aan de hand daarvan een keuze maken. Ik gebruik ze allebei. </a:t>
            </a:r>
            <a:endParaRPr lang="nl-BE" dirty="0"/>
          </a:p>
        </p:txBody>
      </p:sp>
      <p:sp>
        <p:nvSpPr>
          <p:cNvPr id="4" name="Tijdelijke aanduiding voor dianummer 3"/>
          <p:cNvSpPr>
            <a:spLocks noGrp="1"/>
          </p:cNvSpPr>
          <p:nvPr>
            <p:ph type="sldNum" sz="quarter" idx="10"/>
          </p:nvPr>
        </p:nvSpPr>
        <p:spPr/>
        <p:txBody>
          <a:bodyPr/>
          <a:lstStyle/>
          <a:p>
            <a:fld id="{F75A25A4-1C08-4623-A134-D0DE267B7462}" type="slidenum">
              <a:rPr lang="nl-BE" smtClean="0"/>
              <a:t>2</a:t>
            </a:fld>
            <a:endParaRPr lang="nl-BE"/>
          </a:p>
        </p:txBody>
      </p:sp>
    </p:spTree>
    <p:extLst>
      <p:ext uri="{BB962C8B-B14F-4D97-AF65-F5344CB8AC3E}">
        <p14:creationId xmlns:p14="http://schemas.microsoft.com/office/powerpoint/2010/main" val="3397130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De </a:t>
            </a:r>
            <a:r>
              <a:rPr lang="nl-BE" dirty="0" err="1" smtClean="0"/>
              <a:t>url</a:t>
            </a:r>
            <a:r>
              <a:rPr lang="nl-BE" dirty="0" smtClean="0"/>
              <a:t> staat erbij om aan te tonen dat je een query kan definiëren en een redelijk mooi resultaat krijgt. De </a:t>
            </a:r>
            <a:r>
              <a:rPr lang="nl-BE" dirty="0" err="1" smtClean="0"/>
              <a:t>url’s</a:t>
            </a:r>
            <a:r>
              <a:rPr lang="nl-BE" dirty="0" smtClean="0"/>
              <a:t> zien er niet uit, maar die steek je toch achter</a:t>
            </a:r>
            <a:r>
              <a:rPr lang="nl-BE" baseline="0" dirty="0" smtClean="0"/>
              <a:t> een hyperlink. </a:t>
            </a:r>
          </a:p>
          <a:p>
            <a:r>
              <a:rPr lang="nl-BE" baseline="0" dirty="0" smtClean="0"/>
              <a:t>In Deurne had ik daar problemen mee (DE-NL) </a:t>
            </a:r>
            <a:endParaRPr lang="nl-BE" dirty="0"/>
          </a:p>
        </p:txBody>
      </p:sp>
      <p:sp>
        <p:nvSpPr>
          <p:cNvPr id="4" name="Tijdelijke aanduiding voor dianummer 3"/>
          <p:cNvSpPr>
            <a:spLocks noGrp="1"/>
          </p:cNvSpPr>
          <p:nvPr>
            <p:ph type="sldNum" sz="quarter" idx="10"/>
          </p:nvPr>
        </p:nvSpPr>
        <p:spPr/>
        <p:txBody>
          <a:bodyPr/>
          <a:lstStyle/>
          <a:p>
            <a:fld id="{F75A25A4-1C08-4623-A134-D0DE267B7462}" type="slidenum">
              <a:rPr lang="nl-BE" smtClean="0"/>
              <a:t>3</a:t>
            </a:fld>
            <a:endParaRPr lang="nl-BE"/>
          </a:p>
        </p:txBody>
      </p:sp>
    </p:spTree>
    <p:extLst>
      <p:ext uri="{BB962C8B-B14F-4D97-AF65-F5344CB8AC3E}">
        <p14:creationId xmlns:p14="http://schemas.microsoft.com/office/powerpoint/2010/main" val="1261983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In</a:t>
            </a:r>
            <a:r>
              <a:rPr lang="nl-BE" baseline="0" dirty="0" smtClean="0"/>
              <a:t> de loop van de jaren is de Erfgoedapp al een pak gebruiksvriendelijker geworden, maar je moet het toch in je vingers hebben en houden. </a:t>
            </a:r>
            <a:r>
              <a:rPr lang="nl-BE" baseline="0" dirty="0" err="1" smtClean="0"/>
              <a:t>Izi</a:t>
            </a:r>
            <a:r>
              <a:rPr lang="nl-BE" baseline="0" dirty="0" smtClean="0"/>
              <a:t> is veel intuïtiever in gebruik. Allebei hebben ze een DIY of Academy pagina. Voor EGA moet je bij Bram </a:t>
            </a:r>
            <a:r>
              <a:rPr lang="nl-BE" baseline="0" dirty="0" err="1" smtClean="0"/>
              <a:t>Wierickx</a:t>
            </a:r>
            <a:r>
              <a:rPr lang="nl-BE" baseline="0" dirty="0" smtClean="0"/>
              <a:t> een account aanvragen. Wel heel bereikbaar. Bram is een nerd, maar probeert in DIY echt stap voor stap te gaan.</a:t>
            </a:r>
            <a:endParaRPr lang="nl-BE" dirty="0"/>
          </a:p>
        </p:txBody>
      </p:sp>
      <p:sp>
        <p:nvSpPr>
          <p:cNvPr id="4" name="Tijdelijke aanduiding voor dianummer 3"/>
          <p:cNvSpPr>
            <a:spLocks noGrp="1"/>
          </p:cNvSpPr>
          <p:nvPr>
            <p:ph type="sldNum" sz="quarter" idx="10"/>
          </p:nvPr>
        </p:nvSpPr>
        <p:spPr/>
        <p:txBody>
          <a:bodyPr/>
          <a:lstStyle/>
          <a:p>
            <a:fld id="{F75A25A4-1C08-4623-A134-D0DE267B7462}" type="slidenum">
              <a:rPr lang="nl-BE" smtClean="0"/>
              <a:t>4</a:t>
            </a:fld>
            <a:endParaRPr lang="nl-BE"/>
          </a:p>
        </p:txBody>
      </p:sp>
    </p:spTree>
    <p:extLst>
      <p:ext uri="{BB962C8B-B14F-4D97-AF65-F5344CB8AC3E}">
        <p14:creationId xmlns:p14="http://schemas.microsoft.com/office/powerpoint/2010/main" val="3319771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4EC8F393-CA1B-4E9C-8CE4-7966A2F497B0}" type="datetimeFigureOut">
              <a:rPr lang="nl-BE" smtClean="0"/>
              <a:t>22/10/2021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3E73F41E-141F-4E6B-8AEF-18A59626EA3A}" type="slidenum">
              <a:rPr lang="nl-BE" smtClean="0"/>
              <a:t>‹nr.›</a:t>
            </a:fld>
            <a:endParaRPr lang="nl-BE"/>
          </a:p>
        </p:txBody>
      </p:sp>
    </p:spTree>
    <p:extLst>
      <p:ext uri="{BB962C8B-B14F-4D97-AF65-F5344CB8AC3E}">
        <p14:creationId xmlns:p14="http://schemas.microsoft.com/office/powerpoint/2010/main" val="3380410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EC8F393-CA1B-4E9C-8CE4-7966A2F497B0}" type="datetimeFigureOut">
              <a:rPr lang="nl-BE" smtClean="0"/>
              <a:t>22/10/2021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3E73F41E-141F-4E6B-8AEF-18A59626EA3A}" type="slidenum">
              <a:rPr lang="nl-BE" smtClean="0"/>
              <a:t>‹nr.›</a:t>
            </a:fld>
            <a:endParaRPr lang="nl-BE"/>
          </a:p>
        </p:txBody>
      </p:sp>
    </p:spTree>
    <p:extLst>
      <p:ext uri="{BB962C8B-B14F-4D97-AF65-F5344CB8AC3E}">
        <p14:creationId xmlns:p14="http://schemas.microsoft.com/office/powerpoint/2010/main" val="200113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EC8F393-CA1B-4E9C-8CE4-7966A2F497B0}" type="datetimeFigureOut">
              <a:rPr lang="nl-BE" smtClean="0"/>
              <a:t>22/10/2021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3E73F41E-141F-4E6B-8AEF-18A59626EA3A}" type="slidenum">
              <a:rPr lang="nl-BE" smtClean="0"/>
              <a:t>‹nr.›</a:t>
            </a:fld>
            <a:endParaRPr lang="nl-BE"/>
          </a:p>
        </p:txBody>
      </p:sp>
    </p:spTree>
    <p:extLst>
      <p:ext uri="{BB962C8B-B14F-4D97-AF65-F5344CB8AC3E}">
        <p14:creationId xmlns:p14="http://schemas.microsoft.com/office/powerpoint/2010/main" val="3550850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EC8F393-CA1B-4E9C-8CE4-7966A2F497B0}" type="datetimeFigureOut">
              <a:rPr lang="nl-BE" smtClean="0"/>
              <a:t>22/10/2021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3E73F41E-141F-4E6B-8AEF-18A59626EA3A}" type="slidenum">
              <a:rPr lang="nl-BE" smtClean="0"/>
              <a:t>‹nr.›</a:t>
            </a:fld>
            <a:endParaRPr lang="nl-BE"/>
          </a:p>
        </p:txBody>
      </p:sp>
    </p:spTree>
    <p:extLst>
      <p:ext uri="{BB962C8B-B14F-4D97-AF65-F5344CB8AC3E}">
        <p14:creationId xmlns:p14="http://schemas.microsoft.com/office/powerpoint/2010/main" val="1712271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4EC8F393-CA1B-4E9C-8CE4-7966A2F497B0}" type="datetimeFigureOut">
              <a:rPr lang="nl-BE" smtClean="0"/>
              <a:t>22/10/2021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3E73F41E-141F-4E6B-8AEF-18A59626EA3A}" type="slidenum">
              <a:rPr lang="nl-BE" smtClean="0"/>
              <a:t>‹nr.›</a:t>
            </a:fld>
            <a:endParaRPr lang="nl-BE"/>
          </a:p>
        </p:txBody>
      </p:sp>
    </p:spTree>
    <p:extLst>
      <p:ext uri="{BB962C8B-B14F-4D97-AF65-F5344CB8AC3E}">
        <p14:creationId xmlns:p14="http://schemas.microsoft.com/office/powerpoint/2010/main" val="2032388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EC8F393-CA1B-4E9C-8CE4-7966A2F497B0}" type="datetimeFigureOut">
              <a:rPr lang="nl-BE" smtClean="0"/>
              <a:t>22/10/2021</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3E73F41E-141F-4E6B-8AEF-18A59626EA3A}" type="slidenum">
              <a:rPr lang="nl-BE" smtClean="0"/>
              <a:t>‹nr.›</a:t>
            </a:fld>
            <a:endParaRPr lang="nl-BE"/>
          </a:p>
        </p:txBody>
      </p:sp>
    </p:spTree>
    <p:extLst>
      <p:ext uri="{BB962C8B-B14F-4D97-AF65-F5344CB8AC3E}">
        <p14:creationId xmlns:p14="http://schemas.microsoft.com/office/powerpoint/2010/main" val="3455565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4EC8F393-CA1B-4E9C-8CE4-7966A2F497B0}" type="datetimeFigureOut">
              <a:rPr lang="nl-BE" smtClean="0"/>
              <a:t>22/10/2021</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3E73F41E-141F-4E6B-8AEF-18A59626EA3A}" type="slidenum">
              <a:rPr lang="nl-BE" smtClean="0"/>
              <a:t>‹nr.›</a:t>
            </a:fld>
            <a:endParaRPr lang="nl-BE"/>
          </a:p>
        </p:txBody>
      </p:sp>
    </p:spTree>
    <p:extLst>
      <p:ext uri="{BB962C8B-B14F-4D97-AF65-F5344CB8AC3E}">
        <p14:creationId xmlns:p14="http://schemas.microsoft.com/office/powerpoint/2010/main" val="2412608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4EC8F393-CA1B-4E9C-8CE4-7966A2F497B0}" type="datetimeFigureOut">
              <a:rPr lang="nl-BE" smtClean="0"/>
              <a:t>22/10/2021</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3E73F41E-141F-4E6B-8AEF-18A59626EA3A}" type="slidenum">
              <a:rPr lang="nl-BE" smtClean="0"/>
              <a:t>‹nr.›</a:t>
            </a:fld>
            <a:endParaRPr lang="nl-BE"/>
          </a:p>
        </p:txBody>
      </p:sp>
    </p:spTree>
    <p:extLst>
      <p:ext uri="{BB962C8B-B14F-4D97-AF65-F5344CB8AC3E}">
        <p14:creationId xmlns:p14="http://schemas.microsoft.com/office/powerpoint/2010/main" val="3653305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C8F393-CA1B-4E9C-8CE4-7966A2F497B0}" type="datetimeFigureOut">
              <a:rPr lang="nl-BE" smtClean="0"/>
              <a:t>22/10/2021</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3E73F41E-141F-4E6B-8AEF-18A59626EA3A}" type="slidenum">
              <a:rPr lang="nl-BE" smtClean="0"/>
              <a:t>‹nr.›</a:t>
            </a:fld>
            <a:endParaRPr lang="nl-BE"/>
          </a:p>
        </p:txBody>
      </p:sp>
    </p:spTree>
    <p:extLst>
      <p:ext uri="{BB962C8B-B14F-4D97-AF65-F5344CB8AC3E}">
        <p14:creationId xmlns:p14="http://schemas.microsoft.com/office/powerpoint/2010/main" val="2730123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4EC8F393-CA1B-4E9C-8CE4-7966A2F497B0}" type="datetimeFigureOut">
              <a:rPr lang="nl-BE" smtClean="0"/>
              <a:t>22/10/2021</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3E73F41E-141F-4E6B-8AEF-18A59626EA3A}" type="slidenum">
              <a:rPr lang="nl-BE" smtClean="0"/>
              <a:t>‹nr.›</a:t>
            </a:fld>
            <a:endParaRPr lang="nl-BE"/>
          </a:p>
        </p:txBody>
      </p:sp>
    </p:spTree>
    <p:extLst>
      <p:ext uri="{BB962C8B-B14F-4D97-AF65-F5344CB8AC3E}">
        <p14:creationId xmlns:p14="http://schemas.microsoft.com/office/powerpoint/2010/main" val="3498140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4EC8F393-CA1B-4E9C-8CE4-7966A2F497B0}" type="datetimeFigureOut">
              <a:rPr lang="nl-BE" smtClean="0"/>
              <a:t>22/10/2021</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3E73F41E-141F-4E6B-8AEF-18A59626EA3A}" type="slidenum">
              <a:rPr lang="nl-BE" smtClean="0"/>
              <a:t>‹nr.›</a:t>
            </a:fld>
            <a:endParaRPr lang="nl-BE"/>
          </a:p>
        </p:txBody>
      </p:sp>
    </p:spTree>
    <p:extLst>
      <p:ext uri="{BB962C8B-B14F-4D97-AF65-F5344CB8AC3E}">
        <p14:creationId xmlns:p14="http://schemas.microsoft.com/office/powerpoint/2010/main" val="3001270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8F393-CA1B-4E9C-8CE4-7966A2F497B0}" type="datetimeFigureOut">
              <a:rPr lang="nl-BE" smtClean="0"/>
              <a:t>22/10/2021</a:t>
            </a:fld>
            <a:endParaRPr lang="nl-B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3F41E-141F-4E6B-8AEF-18A59626EA3A}" type="slidenum">
              <a:rPr lang="nl-BE" smtClean="0"/>
              <a:t>‹nr.›</a:t>
            </a:fld>
            <a:endParaRPr lang="nl-BE"/>
          </a:p>
        </p:txBody>
      </p:sp>
    </p:spTree>
    <p:extLst>
      <p:ext uri="{BB962C8B-B14F-4D97-AF65-F5344CB8AC3E}">
        <p14:creationId xmlns:p14="http://schemas.microsoft.com/office/powerpoint/2010/main" val="41832063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erfgoedapp.be/tour" TargetMode="External"/><Relationship Id="rId3" Type="http://schemas.openxmlformats.org/officeDocument/2006/relationships/hyperlink" Target="https://izi.travel/nl/search" TargetMode="External"/><Relationship Id="rId7"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izi.travel/nl/search/geritsel%20en%20gefluister" TargetMode="External"/><Relationship Id="rId4" Type="http://schemas.openxmlformats.org/officeDocument/2006/relationships/hyperlink" Target="https://izi.travel/nl/search/kempen" TargetMode="External"/><Relationship Id="rId9" Type="http://schemas.openxmlformats.org/officeDocument/2006/relationships/hyperlink" Target="https://erfgoedapp.be/tour?ss360Query=kempen"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faro.be/kennis/erfgoedapp-diy" TargetMode="External"/><Relationship Id="rId3" Type="http://schemas.openxmlformats.org/officeDocument/2006/relationships/hyperlink" Target="https://cms.izi.travel/24321/dashboard" TargetMode="External"/><Relationship Id="rId7" Type="http://schemas.openxmlformats.org/officeDocument/2006/relationships/hyperlink" Target="https://armanager.vidinoti.com/apinew/logi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academy.izi.trave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izi.travel/nl/621e-in-de-voetsporen-van-braem/nl#3d0b97a8-4dc1-4a57-b200-e8bb2a28eca4"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faro.be/erfgoedapp/voorbeelden"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bram.wiercx@faro.be" TargetMode="External"/><Relationship Id="rId7" Type="http://schemas.openxmlformats.org/officeDocument/2006/relationships/image" Target="../media/image2.png"/><Relationship Id="rId2" Type="http://schemas.openxmlformats.org/officeDocument/2006/relationships/hyperlink" Target="https://faro.be/erfgoedapp/tutorial"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mailto:Jan.pandelaers@rldv.be" TargetMode="External"/><Relationship Id="rId4" Type="http://schemas.openxmlformats.org/officeDocument/2006/relationships/hyperlink" Target="https://academy.izi.trave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2319542"/>
            <a:ext cx="9144000" cy="2387600"/>
          </a:xfrm>
        </p:spPr>
        <p:txBody>
          <a:bodyPr/>
          <a:lstStyle/>
          <a:p>
            <a:r>
              <a:rPr lang="nl-BE" dirty="0" smtClean="0"/>
              <a:t>Zelf een audiogids maken</a:t>
            </a:r>
            <a:endParaRPr lang="nl-BE" dirty="0"/>
          </a:p>
        </p:txBody>
      </p:sp>
      <p:sp>
        <p:nvSpPr>
          <p:cNvPr id="3" name="Ondertitel 2"/>
          <p:cNvSpPr>
            <a:spLocks noGrp="1"/>
          </p:cNvSpPr>
          <p:nvPr>
            <p:ph type="subTitle" idx="1"/>
          </p:nvPr>
        </p:nvSpPr>
        <p:spPr>
          <a:xfrm>
            <a:off x="1524000" y="4649970"/>
            <a:ext cx="9144000" cy="1655762"/>
          </a:xfrm>
        </p:spPr>
        <p:txBody>
          <a:bodyPr/>
          <a:lstStyle/>
          <a:p>
            <a:r>
              <a:rPr lang="nl-BE" dirty="0" smtClean="0"/>
              <a:t>… en nog véél meer</a:t>
            </a:r>
            <a:endParaRPr lang="nl-BE" dirty="0"/>
          </a:p>
        </p:txBody>
      </p:sp>
      <p:pic>
        <p:nvPicPr>
          <p:cNvPr id="4" name="Afbeelding 3"/>
          <p:cNvPicPr>
            <a:picLocks noChangeAspect="1"/>
          </p:cNvPicPr>
          <p:nvPr/>
        </p:nvPicPr>
        <p:blipFill>
          <a:blip r:embed="rId3"/>
          <a:stretch>
            <a:fillRect/>
          </a:stretch>
        </p:blipFill>
        <p:spPr>
          <a:xfrm>
            <a:off x="3294017" y="266655"/>
            <a:ext cx="2444732" cy="3055915"/>
          </a:xfrm>
          <a:prstGeom prst="rect">
            <a:avLst/>
          </a:prstGeom>
        </p:spPr>
      </p:pic>
      <p:pic>
        <p:nvPicPr>
          <p:cNvPr id="5" name="Afbeelding 4"/>
          <p:cNvPicPr>
            <a:picLocks noChangeAspect="1"/>
          </p:cNvPicPr>
          <p:nvPr/>
        </p:nvPicPr>
        <p:blipFill>
          <a:blip r:embed="rId4"/>
          <a:stretch>
            <a:fillRect/>
          </a:stretch>
        </p:blipFill>
        <p:spPr>
          <a:xfrm>
            <a:off x="6376085" y="661931"/>
            <a:ext cx="2265362" cy="2265362"/>
          </a:xfrm>
          <a:prstGeom prst="rect">
            <a:avLst/>
          </a:prstGeom>
        </p:spPr>
      </p:pic>
    </p:spTree>
    <p:extLst>
      <p:ext uri="{BB962C8B-B14F-4D97-AF65-F5344CB8AC3E}">
        <p14:creationId xmlns:p14="http://schemas.microsoft.com/office/powerpoint/2010/main" val="2998542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6514012" y="3474970"/>
            <a:ext cx="4815840" cy="2983162"/>
          </a:xfrm>
        </p:spPr>
        <p:txBody>
          <a:bodyPr>
            <a:normAutofit fontScale="92500" lnSpcReduction="20000"/>
          </a:bodyPr>
          <a:lstStyle/>
          <a:p>
            <a:pPr algn="l"/>
            <a:r>
              <a:rPr lang="nl-BE" b="1" dirty="0" err="1" smtClean="0"/>
              <a:t>IziTravel</a:t>
            </a:r>
            <a:endParaRPr lang="nl-BE" b="1" dirty="0" smtClean="0"/>
          </a:p>
          <a:p>
            <a:pPr algn="l"/>
            <a:endParaRPr lang="nl-BE" dirty="0"/>
          </a:p>
          <a:p>
            <a:pPr algn="l"/>
            <a:r>
              <a:rPr lang="nl-BE" dirty="0" smtClean="0"/>
              <a:t>-  Beperkte mogelijkheden</a:t>
            </a:r>
          </a:p>
          <a:p>
            <a:pPr algn="l"/>
            <a:r>
              <a:rPr lang="nl-BE" dirty="0" smtClean="0"/>
              <a:t>-  Look &amp; Feel is steeds hetzelfde</a:t>
            </a:r>
          </a:p>
          <a:p>
            <a:pPr algn="l"/>
            <a:r>
              <a:rPr lang="nl-BE" dirty="0" smtClean="0"/>
              <a:t>+ Zowel binnen als buiten</a:t>
            </a:r>
          </a:p>
          <a:p>
            <a:pPr algn="l"/>
            <a:r>
              <a:rPr lang="nl-BE" dirty="0" smtClean="0"/>
              <a:t>- Commercieel (maar wel gratis)</a:t>
            </a:r>
          </a:p>
          <a:p>
            <a:pPr algn="l"/>
            <a:r>
              <a:rPr lang="nl-BE" dirty="0" smtClean="0"/>
              <a:t>+ Input is héél intuïtief en eenvoudig</a:t>
            </a:r>
          </a:p>
          <a:p>
            <a:pPr algn="l"/>
            <a:r>
              <a:rPr lang="nl-BE" dirty="0" smtClean="0"/>
              <a:t>+ Beginscherm voor eindgebruiker</a:t>
            </a:r>
          </a:p>
          <a:p>
            <a:pPr marL="342900" indent="-342900" algn="l">
              <a:buFontTx/>
              <a:buChar char="-"/>
            </a:pPr>
            <a:endParaRPr lang="nl-BE" dirty="0"/>
          </a:p>
        </p:txBody>
      </p:sp>
      <p:pic>
        <p:nvPicPr>
          <p:cNvPr id="4" name="Afbeelding 3"/>
          <p:cNvPicPr>
            <a:picLocks noChangeAspect="1"/>
          </p:cNvPicPr>
          <p:nvPr/>
        </p:nvPicPr>
        <p:blipFill>
          <a:blip r:embed="rId3"/>
          <a:stretch>
            <a:fillRect/>
          </a:stretch>
        </p:blipFill>
        <p:spPr>
          <a:xfrm>
            <a:off x="3294017" y="266655"/>
            <a:ext cx="2444732" cy="3055915"/>
          </a:xfrm>
          <a:prstGeom prst="rect">
            <a:avLst/>
          </a:prstGeom>
        </p:spPr>
      </p:pic>
      <p:pic>
        <p:nvPicPr>
          <p:cNvPr id="5" name="Afbeelding 4"/>
          <p:cNvPicPr>
            <a:picLocks noChangeAspect="1"/>
          </p:cNvPicPr>
          <p:nvPr/>
        </p:nvPicPr>
        <p:blipFill>
          <a:blip r:embed="rId4"/>
          <a:stretch>
            <a:fillRect/>
          </a:stretch>
        </p:blipFill>
        <p:spPr>
          <a:xfrm>
            <a:off x="6376085" y="661931"/>
            <a:ext cx="2265362" cy="2265362"/>
          </a:xfrm>
          <a:prstGeom prst="rect">
            <a:avLst/>
          </a:prstGeom>
        </p:spPr>
      </p:pic>
      <p:sp>
        <p:nvSpPr>
          <p:cNvPr id="7" name="Ondertitel 2"/>
          <p:cNvSpPr txBox="1">
            <a:spLocks/>
          </p:cNvSpPr>
          <p:nvPr/>
        </p:nvSpPr>
        <p:spPr>
          <a:xfrm>
            <a:off x="796834" y="3474970"/>
            <a:ext cx="4815840" cy="2983162"/>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nl-BE" b="1" dirty="0" smtClean="0"/>
              <a:t>Erfgoedapp</a:t>
            </a:r>
          </a:p>
          <a:p>
            <a:pPr algn="r"/>
            <a:endParaRPr lang="nl-BE" dirty="0" smtClean="0"/>
          </a:p>
          <a:p>
            <a:pPr algn="r"/>
            <a:r>
              <a:rPr lang="nl-BE" dirty="0" smtClean="0"/>
              <a:t>+ Véél mogelijkheden</a:t>
            </a:r>
          </a:p>
          <a:p>
            <a:pPr algn="r"/>
            <a:r>
              <a:rPr lang="nl-BE" dirty="0" smtClean="0"/>
              <a:t>+ Je bouwt zelf de interface</a:t>
            </a:r>
          </a:p>
          <a:p>
            <a:pPr algn="r"/>
            <a:r>
              <a:rPr lang="nl-BE" dirty="0" smtClean="0"/>
              <a:t>+ Zowel binnen als buiten</a:t>
            </a:r>
          </a:p>
          <a:p>
            <a:pPr algn="r"/>
            <a:r>
              <a:rPr lang="nl-BE" dirty="0" smtClean="0"/>
              <a:t>+ Vlaamse Overheid</a:t>
            </a:r>
          </a:p>
          <a:p>
            <a:pPr marL="342900" indent="-342900" algn="r">
              <a:buFontTx/>
              <a:buChar char="-"/>
            </a:pPr>
            <a:r>
              <a:rPr lang="nl-BE" dirty="0" smtClean="0"/>
              <a:t>Input vergt oefening</a:t>
            </a:r>
          </a:p>
          <a:p>
            <a:pPr marL="342900" indent="-342900" algn="r">
              <a:buFontTx/>
              <a:buChar char="-"/>
            </a:pPr>
            <a:r>
              <a:rPr lang="nl-BE" dirty="0" smtClean="0"/>
              <a:t>Beginscherm voor eindgebruiker</a:t>
            </a:r>
          </a:p>
          <a:p>
            <a:pPr marL="342900" indent="-342900" algn="r">
              <a:buFontTx/>
              <a:buChar char="-"/>
            </a:pPr>
            <a:endParaRPr lang="nl-BE" dirty="0"/>
          </a:p>
        </p:txBody>
      </p:sp>
    </p:spTree>
    <p:extLst>
      <p:ext uri="{BB962C8B-B14F-4D97-AF65-F5344CB8AC3E}">
        <p14:creationId xmlns:p14="http://schemas.microsoft.com/office/powerpoint/2010/main" val="4224418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6514012" y="3474970"/>
            <a:ext cx="4815840" cy="2983162"/>
          </a:xfrm>
        </p:spPr>
        <p:txBody>
          <a:bodyPr>
            <a:normAutofit lnSpcReduction="10000"/>
          </a:bodyPr>
          <a:lstStyle/>
          <a:p>
            <a:pPr algn="l"/>
            <a:r>
              <a:rPr lang="nl-BE" b="1" dirty="0" err="1" smtClean="0"/>
              <a:t>IziTravel</a:t>
            </a:r>
            <a:endParaRPr lang="nl-BE" b="1" dirty="0" smtClean="0"/>
          </a:p>
          <a:p>
            <a:pPr algn="l"/>
            <a:endParaRPr lang="nl-BE" dirty="0"/>
          </a:p>
          <a:p>
            <a:pPr algn="l"/>
            <a:r>
              <a:rPr lang="nl-BE" dirty="0" smtClean="0"/>
              <a:t>Voorbeelden:</a:t>
            </a:r>
          </a:p>
          <a:p>
            <a:pPr algn="l"/>
            <a:r>
              <a:rPr lang="nl-BE" dirty="0">
                <a:hlinkClick r:id="rId3"/>
              </a:rPr>
              <a:t>https://</a:t>
            </a:r>
            <a:r>
              <a:rPr lang="nl-BE" dirty="0" smtClean="0">
                <a:hlinkClick r:id="rId3"/>
              </a:rPr>
              <a:t>izi.travel/nl/search</a:t>
            </a:r>
            <a:endParaRPr lang="nl-BE" dirty="0" smtClean="0"/>
          </a:p>
          <a:p>
            <a:pPr algn="l"/>
            <a:r>
              <a:rPr lang="nl-BE" dirty="0">
                <a:hlinkClick r:id="rId4"/>
              </a:rPr>
              <a:t>https://</a:t>
            </a:r>
            <a:r>
              <a:rPr lang="nl-BE" dirty="0" smtClean="0">
                <a:hlinkClick r:id="rId4"/>
              </a:rPr>
              <a:t>izi.travel/nl/search/kempen</a:t>
            </a:r>
            <a:endParaRPr lang="nl-BE" dirty="0" smtClean="0"/>
          </a:p>
          <a:p>
            <a:pPr algn="l"/>
            <a:r>
              <a:rPr lang="nl-BE" dirty="0">
                <a:hlinkClick r:id="rId5"/>
              </a:rPr>
              <a:t>https://izi.travel/nl/search/geritsel%20en%20gefluister</a:t>
            </a:r>
            <a:endParaRPr lang="nl-BE" dirty="0" smtClean="0"/>
          </a:p>
          <a:p>
            <a:pPr marL="342900" indent="-342900" algn="l">
              <a:buFontTx/>
              <a:buChar char="-"/>
            </a:pPr>
            <a:endParaRPr lang="nl-BE" dirty="0"/>
          </a:p>
        </p:txBody>
      </p:sp>
      <p:pic>
        <p:nvPicPr>
          <p:cNvPr id="4" name="Afbeelding 3"/>
          <p:cNvPicPr>
            <a:picLocks noChangeAspect="1"/>
          </p:cNvPicPr>
          <p:nvPr/>
        </p:nvPicPr>
        <p:blipFill>
          <a:blip r:embed="rId6"/>
          <a:stretch>
            <a:fillRect/>
          </a:stretch>
        </p:blipFill>
        <p:spPr>
          <a:xfrm>
            <a:off x="3294017" y="266655"/>
            <a:ext cx="2444732" cy="3055915"/>
          </a:xfrm>
          <a:prstGeom prst="rect">
            <a:avLst/>
          </a:prstGeom>
        </p:spPr>
      </p:pic>
      <p:pic>
        <p:nvPicPr>
          <p:cNvPr id="5" name="Afbeelding 4"/>
          <p:cNvPicPr>
            <a:picLocks noChangeAspect="1"/>
          </p:cNvPicPr>
          <p:nvPr/>
        </p:nvPicPr>
        <p:blipFill>
          <a:blip r:embed="rId7"/>
          <a:stretch>
            <a:fillRect/>
          </a:stretch>
        </p:blipFill>
        <p:spPr>
          <a:xfrm>
            <a:off x="6376085" y="661931"/>
            <a:ext cx="2265362" cy="2265362"/>
          </a:xfrm>
          <a:prstGeom prst="rect">
            <a:avLst/>
          </a:prstGeom>
        </p:spPr>
      </p:pic>
      <p:sp>
        <p:nvSpPr>
          <p:cNvPr id="7" name="Ondertitel 2"/>
          <p:cNvSpPr txBox="1">
            <a:spLocks/>
          </p:cNvSpPr>
          <p:nvPr/>
        </p:nvSpPr>
        <p:spPr>
          <a:xfrm>
            <a:off x="788125" y="3405302"/>
            <a:ext cx="4815840" cy="29831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nl-BE" b="1" dirty="0" smtClean="0"/>
              <a:t>Erfgoedapp</a:t>
            </a:r>
          </a:p>
          <a:p>
            <a:pPr algn="r"/>
            <a:endParaRPr lang="nl-BE" dirty="0" smtClean="0"/>
          </a:p>
          <a:p>
            <a:pPr algn="r"/>
            <a:r>
              <a:rPr lang="nl-BE" dirty="0" smtClean="0"/>
              <a:t>Voorbeelden:</a:t>
            </a:r>
          </a:p>
          <a:p>
            <a:pPr algn="r"/>
            <a:r>
              <a:rPr lang="nl-BE" dirty="0">
                <a:hlinkClick r:id="rId8"/>
              </a:rPr>
              <a:t>https://</a:t>
            </a:r>
            <a:r>
              <a:rPr lang="nl-BE" dirty="0" smtClean="0">
                <a:hlinkClick r:id="rId8"/>
              </a:rPr>
              <a:t>erfgoedapp.be/tour</a:t>
            </a:r>
            <a:endParaRPr lang="nl-BE" dirty="0" smtClean="0"/>
          </a:p>
          <a:p>
            <a:pPr algn="r"/>
            <a:r>
              <a:rPr lang="nl-BE" dirty="0">
                <a:hlinkClick r:id="rId9"/>
              </a:rPr>
              <a:t>https://erfgoedapp.be/tour?ss360Query=kempen</a:t>
            </a:r>
            <a:endParaRPr lang="nl-BE" dirty="0" smtClean="0"/>
          </a:p>
          <a:p>
            <a:pPr marL="342900" indent="-342900" algn="r">
              <a:buFontTx/>
              <a:buChar char="-"/>
            </a:pPr>
            <a:endParaRPr lang="nl-BE" dirty="0"/>
          </a:p>
        </p:txBody>
      </p:sp>
    </p:spTree>
    <p:extLst>
      <p:ext uri="{BB962C8B-B14F-4D97-AF65-F5344CB8AC3E}">
        <p14:creationId xmlns:p14="http://schemas.microsoft.com/office/powerpoint/2010/main" val="1876755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6514012" y="3405302"/>
            <a:ext cx="5190308" cy="2983162"/>
          </a:xfrm>
        </p:spPr>
        <p:txBody>
          <a:bodyPr>
            <a:normAutofit lnSpcReduction="10000"/>
          </a:bodyPr>
          <a:lstStyle/>
          <a:p>
            <a:pPr algn="l"/>
            <a:r>
              <a:rPr lang="nl-BE" b="1" dirty="0" err="1" smtClean="0"/>
              <a:t>IziTravel</a:t>
            </a:r>
            <a:endParaRPr lang="nl-BE" b="1" dirty="0" smtClean="0"/>
          </a:p>
          <a:p>
            <a:pPr algn="l"/>
            <a:endParaRPr lang="nl-BE" dirty="0"/>
          </a:p>
          <a:p>
            <a:pPr algn="l"/>
            <a:r>
              <a:rPr lang="nl-BE" dirty="0" smtClean="0"/>
              <a:t>Onder de motorkap:</a:t>
            </a:r>
          </a:p>
          <a:p>
            <a:pPr algn="l"/>
            <a:r>
              <a:rPr lang="nl-BE" dirty="0">
                <a:hlinkClick r:id="rId3"/>
              </a:rPr>
              <a:t>https://</a:t>
            </a:r>
            <a:r>
              <a:rPr lang="nl-BE" dirty="0" smtClean="0">
                <a:hlinkClick r:id="rId3"/>
              </a:rPr>
              <a:t>cms.izi.travel/24321/dashboard</a:t>
            </a:r>
            <a:r>
              <a:rPr lang="nl-BE" dirty="0" smtClean="0"/>
              <a:t> </a:t>
            </a:r>
            <a:endParaRPr lang="nl-BE" dirty="0" smtClean="0"/>
          </a:p>
          <a:p>
            <a:pPr algn="l"/>
            <a:endParaRPr lang="nl-BE" dirty="0"/>
          </a:p>
          <a:p>
            <a:pPr algn="l"/>
            <a:r>
              <a:rPr lang="nl-BE" dirty="0"/>
              <a:t>Academy: </a:t>
            </a:r>
            <a:endParaRPr lang="nl-BE" dirty="0" smtClean="0"/>
          </a:p>
          <a:p>
            <a:pPr algn="l"/>
            <a:r>
              <a:rPr lang="nl-BE" dirty="0" smtClean="0">
                <a:hlinkClick r:id="rId4"/>
              </a:rPr>
              <a:t>https</a:t>
            </a:r>
            <a:r>
              <a:rPr lang="nl-BE" dirty="0">
                <a:hlinkClick r:id="rId4"/>
              </a:rPr>
              <a:t>://</a:t>
            </a:r>
            <a:r>
              <a:rPr lang="nl-BE" dirty="0" smtClean="0">
                <a:hlinkClick r:id="rId4"/>
              </a:rPr>
              <a:t>academy.izi.travel</a:t>
            </a:r>
            <a:r>
              <a:rPr lang="nl-BE" dirty="0" smtClean="0"/>
              <a:t> </a:t>
            </a:r>
            <a:endParaRPr lang="nl-BE" dirty="0"/>
          </a:p>
        </p:txBody>
      </p:sp>
      <p:pic>
        <p:nvPicPr>
          <p:cNvPr id="4" name="Afbeelding 3"/>
          <p:cNvPicPr>
            <a:picLocks noChangeAspect="1"/>
          </p:cNvPicPr>
          <p:nvPr/>
        </p:nvPicPr>
        <p:blipFill>
          <a:blip r:embed="rId5"/>
          <a:stretch>
            <a:fillRect/>
          </a:stretch>
        </p:blipFill>
        <p:spPr>
          <a:xfrm>
            <a:off x="3294017" y="266655"/>
            <a:ext cx="2444732" cy="3055915"/>
          </a:xfrm>
          <a:prstGeom prst="rect">
            <a:avLst/>
          </a:prstGeom>
        </p:spPr>
      </p:pic>
      <p:pic>
        <p:nvPicPr>
          <p:cNvPr id="5" name="Afbeelding 4"/>
          <p:cNvPicPr>
            <a:picLocks noChangeAspect="1"/>
          </p:cNvPicPr>
          <p:nvPr/>
        </p:nvPicPr>
        <p:blipFill>
          <a:blip r:embed="rId6"/>
          <a:stretch>
            <a:fillRect/>
          </a:stretch>
        </p:blipFill>
        <p:spPr>
          <a:xfrm>
            <a:off x="6376085" y="661931"/>
            <a:ext cx="2265362" cy="2265362"/>
          </a:xfrm>
          <a:prstGeom prst="rect">
            <a:avLst/>
          </a:prstGeom>
        </p:spPr>
      </p:pic>
      <p:sp>
        <p:nvSpPr>
          <p:cNvPr id="7" name="Ondertitel 2"/>
          <p:cNvSpPr txBox="1">
            <a:spLocks/>
          </p:cNvSpPr>
          <p:nvPr/>
        </p:nvSpPr>
        <p:spPr>
          <a:xfrm>
            <a:off x="0" y="3405302"/>
            <a:ext cx="5603965" cy="2983162"/>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nl-BE" b="1" dirty="0" smtClean="0"/>
              <a:t>Erfgoedapp</a:t>
            </a:r>
          </a:p>
          <a:p>
            <a:pPr algn="r"/>
            <a:endParaRPr lang="nl-BE" dirty="0" smtClean="0"/>
          </a:p>
          <a:p>
            <a:pPr algn="r"/>
            <a:r>
              <a:rPr lang="nl-BE" dirty="0" smtClean="0"/>
              <a:t>Onder de motorkap:</a:t>
            </a:r>
          </a:p>
          <a:p>
            <a:pPr algn="r"/>
            <a:r>
              <a:rPr lang="nl-BE" dirty="0">
                <a:hlinkClick r:id="rId7"/>
              </a:rPr>
              <a:t>https://</a:t>
            </a:r>
            <a:r>
              <a:rPr lang="nl-BE" dirty="0" smtClean="0">
                <a:hlinkClick r:id="rId7"/>
              </a:rPr>
              <a:t>armanager.vidinoti.com/apinew/login</a:t>
            </a:r>
            <a:endParaRPr lang="nl-BE" dirty="0" smtClean="0"/>
          </a:p>
          <a:p>
            <a:pPr algn="r"/>
            <a:endParaRPr lang="nl-BE" dirty="0"/>
          </a:p>
          <a:p>
            <a:pPr algn="r"/>
            <a:r>
              <a:rPr lang="nl-BE" dirty="0"/>
              <a:t>DIY: </a:t>
            </a:r>
            <a:endParaRPr lang="nl-BE" dirty="0" smtClean="0"/>
          </a:p>
          <a:p>
            <a:pPr algn="r"/>
            <a:r>
              <a:rPr lang="nl-BE" dirty="0" smtClean="0">
                <a:hlinkClick r:id="rId8"/>
              </a:rPr>
              <a:t>https</a:t>
            </a:r>
            <a:r>
              <a:rPr lang="nl-BE" dirty="0">
                <a:hlinkClick r:id="rId8"/>
              </a:rPr>
              <a:t>://</a:t>
            </a:r>
            <a:r>
              <a:rPr lang="nl-BE" dirty="0" smtClean="0">
                <a:hlinkClick r:id="rId8"/>
              </a:rPr>
              <a:t>faro.be/kennis/erfgoedapp-diy</a:t>
            </a:r>
            <a:r>
              <a:rPr lang="nl-BE" dirty="0" smtClean="0"/>
              <a:t>  </a:t>
            </a:r>
            <a:endParaRPr lang="nl-BE" dirty="0"/>
          </a:p>
        </p:txBody>
      </p:sp>
    </p:spTree>
    <p:extLst>
      <p:ext uri="{BB962C8B-B14F-4D97-AF65-F5344CB8AC3E}">
        <p14:creationId xmlns:p14="http://schemas.microsoft.com/office/powerpoint/2010/main" val="1810565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6514012" y="3474970"/>
            <a:ext cx="4815840" cy="2983162"/>
          </a:xfrm>
        </p:spPr>
        <p:txBody>
          <a:bodyPr>
            <a:normAutofit/>
          </a:bodyPr>
          <a:lstStyle/>
          <a:p>
            <a:pPr algn="l"/>
            <a:r>
              <a:rPr lang="nl-BE" b="1" dirty="0" err="1" smtClean="0"/>
              <a:t>IziTravel</a:t>
            </a:r>
            <a:endParaRPr lang="nl-BE" b="1" dirty="0" smtClean="0"/>
          </a:p>
          <a:p>
            <a:pPr algn="l"/>
            <a:endParaRPr lang="nl-BE" dirty="0"/>
          </a:p>
          <a:p>
            <a:pPr algn="l"/>
            <a:r>
              <a:rPr lang="nl-BE" dirty="0" err="1" smtClean="0"/>
              <a:t>Showtime</a:t>
            </a:r>
            <a:r>
              <a:rPr lang="nl-BE" dirty="0"/>
              <a:t>!</a:t>
            </a:r>
            <a:endParaRPr lang="nl-BE" dirty="0" smtClean="0"/>
          </a:p>
          <a:p>
            <a:pPr algn="l"/>
            <a:r>
              <a:rPr lang="nl-BE" dirty="0">
                <a:hlinkClick r:id="rId2"/>
              </a:rPr>
              <a:t>https://</a:t>
            </a:r>
            <a:r>
              <a:rPr lang="nl-BE" dirty="0" smtClean="0">
                <a:hlinkClick r:id="rId2"/>
              </a:rPr>
              <a:t>izi.travel/nl/621e-in-de-voetsporen-van-braem/nl#3d0b97a8-4dc1-4a57-b200-e8bb2a28eca4</a:t>
            </a:r>
            <a:r>
              <a:rPr lang="nl-BE" dirty="0" smtClean="0"/>
              <a:t> </a:t>
            </a:r>
            <a:endParaRPr lang="nl-BE" dirty="0"/>
          </a:p>
        </p:txBody>
      </p:sp>
      <p:pic>
        <p:nvPicPr>
          <p:cNvPr id="5" name="Afbeelding 4"/>
          <p:cNvPicPr>
            <a:picLocks noChangeAspect="1"/>
          </p:cNvPicPr>
          <p:nvPr/>
        </p:nvPicPr>
        <p:blipFill>
          <a:blip r:embed="rId3"/>
          <a:stretch>
            <a:fillRect/>
          </a:stretch>
        </p:blipFill>
        <p:spPr>
          <a:xfrm>
            <a:off x="6376085" y="661931"/>
            <a:ext cx="2265362" cy="2265362"/>
          </a:xfrm>
          <a:prstGeom prst="rect">
            <a:avLst/>
          </a:prstGeom>
        </p:spPr>
      </p:pic>
      <p:pic>
        <p:nvPicPr>
          <p:cNvPr id="2" name="Afbeelding 1"/>
          <p:cNvPicPr>
            <a:picLocks noChangeAspect="1"/>
          </p:cNvPicPr>
          <p:nvPr/>
        </p:nvPicPr>
        <p:blipFill>
          <a:blip r:embed="rId4"/>
          <a:stretch>
            <a:fillRect/>
          </a:stretch>
        </p:blipFill>
        <p:spPr>
          <a:xfrm>
            <a:off x="927968" y="856123"/>
            <a:ext cx="3498163" cy="3498163"/>
          </a:xfrm>
          <a:prstGeom prst="rect">
            <a:avLst/>
          </a:prstGeom>
        </p:spPr>
      </p:pic>
    </p:spTree>
    <p:extLst>
      <p:ext uri="{BB962C8B-B14F-4D97-AF65-F5344CB8AC3E}">
        <p14:creationId xmlns:p14="http://schemas.microsoft.com/office/powerpoint/2010/main" val="3461027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stretch>
            <a:fillRect/>
          </a:stretch>
        </p:blipFill>
        <p:spPr>
          <a:xfrm>
            <a:off x="3294017" y="266655"/>
            <a:ext cx="2444732" cy="3055915"/>
          </a:xfrm>
          <a:prstGeom prst="rect">
            <a:avLst/>
          </a:prstGeom>
        </p:spPr>
      </p:pic>
      <p:sp>
        <p:nvSpPr>
          <p:cNvPr id="7" name="Ondertitel 2"/>
          <p:cNvSpPr txBox="1">
            <a:spLocks/>
          </p:cNvSpPr>
          <p:nvPr/>
        </p:nvSpPr>
        <p:spPr>
          <a:xfrm>
            <a:off x="339634" y="3405302"/>
            <a:ext cx="5264331" cy="29831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nl-BE" b="1" dirty="0" smtClean="0"/>
              <a:t>Erfgoedapp</a:t>
            </a:r>
          </a:p>
          <a:p>
            <a:pPr algn="r"/>
            <a:endParaRPr lang="nl-BE" dirty="0" smtClean="0"/>
          </a:p>
          <a:p>
            <a:pPr algn="r"/>
            <a:r>
              <a:rPr lang="nl-BE" dirty="0" err="1" smtClean="0"/>
              <a:t>Showtime</a:t>
            </a:r>
            <a:r>
              <a:rPr lang="nl-BE" dirty="0" smtClean="0"/>
              <a:t>:</a:t>
            </a:r>
          </a:p>
          <a:p>
            <a:pPr algn="r"/>
            <a:r>
              <a:rPr lang="nl-BE" dirty="0">
                <a:hlinkClick r:id="rId3"/>
              </a:rPr>
              <a:t>https://</a:t>
            </a:r>
            <a:r>
              <a:rPr lang="nl-BE" dirty="0" smtClean="0">
                <a:hlinkClick r:id="rId3"/>
              </a:rPr>
              <a:t>faro.be/erfgoedapp/voorbeelden</a:t>
            </a:r>
            <a:r>
              <a:rPr lang="nl-BE" dirty="0" smtClean="0"/>
              <a:t> </a:t>
            </a:r>
          </a:p>
          <a:p>
            <a:pPr marL="342900" indent="-342900" algn="r">
              <a:buFontTx/>
              <a:buChar char="-"/>
            </a:pPr>
            <a:endParaRPr lang="nl-BE" dirty="0"/>
          </a:p>
        </p:txBody>
      </p:sp>
      <p:pic>
        <p:nvPicPr>
          <p:cNvPr id="6" name="Afbeelding 5"/>
          <p:cNvPicPr>
            <a:picLocks noChangeAspect="1"/>
          </p:cNvPicPr>
          <p:nvPr/>
        </p:nvPicPr>
        <p:blipFill>
          <a:blip r:embed="rId4"/>
          <a:stretch>
            <a:fillRect/>
          </a:stretch>
        </p:blipFill>
        <p:spPr>
          <a:xfrm>
            <a:off x="7699312" y="761301"/>
            <a:ext cx="3551228" cy="3558848"/>
          </a:xfrm>
          <a:prstGeom prst="rect">
            <a:avLst/>
          </a:prstGeom>
        </p:spPr>
      </p:pic>
    </p:spTree>
    <p:extLst>
      <p:ext uri="{BB962C8B-B14F-4D97-AF65-F5344CB8AC3E}">
        <p14:creationId xmlns:p14="http://schemas.microsoft.com/office/powerpoint/2010/main" val="3241515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942109" y="3956545"/>
            <a:ext cx="10427854" cy="2553339"/>
          </a:xfrm>
        </p:spPr>
        <p:txBody>
          <a:bodyPr>
            <a:normAutofit/>
          </a:bodyPr>
          <a:lstStyle/>
          <a:p>
            <a:r>
              <a:rPr lang="nl-BE" dirty="0" smtClean="0"/>
              <a:t>Vragen?</a:t>
            </a:r>
          </a:p>
          <a:p>
            <a:r>
              <a:rPr lang="nl-BE" dirty="0">
                <a:hlinkClick r:id="rId2"/>
              </a:rPr>
              <a:t>https://</a:t>
            </a:r>
            <a:r>
              <a:rPr lang="nl-BE" dirty="0" smtClean="0">
                <a:hlinkClick r:id="rId2"/>
              </a:rPr>
              <a:t>faro.be/erfgoedapp/tutorial</a:t>
            </a:r>
            <a:r>
              <a:rPr lang="nl-BE" dirty="0" smtClean="0"/>
              <a:t>  </a:t>
            </a:r>
            <a:r>
              <a:rPr lang="nl-BE" dirty="0"/>
              <a:t>- </a:t>
            </a:r>
            <a:r>
              <a:rPr lang="nl-BE" dirty="0" smtClean="0">
                <a:hlinkClick r:id="rId3"/>
              </a:rPr>
              <a:t>bram.wiercx@faro.be</a:t>
            </a:r>
            <a:endParaRPr lang="nl-BE" dirty="0" smtClean="0"/>
          </a:p>
          <a:p>
            <a:r>
              <a:rPr lang="nl-BE" dirty="0">
                <a:hlinkClick r:id="rId4"/>
              </a:rPr>
              <a:t>https://</a:t>
            </a:r>
            <a:r>
              <a:rPr lang="nl-BE" dirty="0" smtClean="0">
                <a:hlinkClick r:id="rId4"/>
              </a:rPr>
              <a:t>academy.izi.travel</a:t>
            </a:r>
            <a:r>
              <a:rPr lang="nl-BE" dirty="0" smtClean="0"/>
              <a:t> </a:t>
            </a:r>
            <a:endParaRPr lang="nl-BE" dirty="0" smtClean="0"/>
          </a:p>
          <a:p>
            <a:endParaRPr lang="nl-BE" dirty="0" smtClean="0"/>
          </a:p>
          <a:p>
            <a:r>
              <a:rPr lang="nl-BE" dirty="0">
                <a:hlinkClick r:id="rId5"/>
              </a:rPr>
              <a:t>j</a:t>
            </a:r>
            <a:r>
              <a:rPr lang="nl-BE" dirty="0" smtClean="0">
                <a:hlinkClick r:id="rId5"/>
              </a:rPr>
              <a:t>an.pandelaers@rldv.be</a:t>
            </a:r>
            <a:r>
              <a:rPr lang="nl-BE" dirty="0" smtClean="0"/>
              <a:t> </a:t>
            </a:r>
            <a:endParaRPr lang="nl-BE" dirty="0" smtClean="0"/>
          </a:p>
        </p:txBody>
      </p:sp>
      <p:pic>
        <p:nvPicPr>
          <p:cNvPr id="4" name="Afbeelding 3"/>
          <p:cNvPicPr>
            <a:picLocks noChangeAspect="1"/>
          </p:cNvPicPr>
          <p:nvPr/>
        </p:nvPicPr>
        <p:blipFill>
          <a:blip r:embed="rId6"/>
          <a:stretch>
            <a:fillRect/>
          </a:stretch>
        </p:blipFill>
        <p:spPr>
          <a:xfrm>
            <a:off x="3294017" y="266655"/>
            <a:ext cx="2444732" cy="3055915"/>
          </a:xfrm>
          <a:prstGeom prst="rect">
            <a:avLst/>
          </a:prstGeom>
        </p:spPr>
      </p:pic>
      <p:pic>
        <p:nvPicPr>
          <p:cNvPr id="5" name="Afbeelding 4"/>
          <p:cNvPicPr>
            <a:picLocks noChangeAspect="1"/>
          </p:cNvPicPr>
          <p:nvPr/>
        </p:nvPicPr>
        <p:blipFill>
          <a:blip r:embed="rId7"/>
          <a:stretch>
            <a:fillRect/>
          </a:stretch>
        </p:blipFill>
        <p:spPr>
          <a:xfrm>
            <a:off x="6376085" y="661931"/>
            <a:ext cx="2265362" cy="2265362"/>
          </a:xfrm>
          <a:prstGeom prst="rect">
            <a:avLst/>
          </a:prstGeom>
        </p:spPr>
      </p:pic>
      <p:pic>
        <p:nvPicPr>
          <p:cNvPr id="2" name="Afbeelding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513880" y="5652654"/>
            <a:ext cx="857230" cy="857230"/>
          </a:xfrm>
          <a:prstGeom prst="rect">
            <a:avLst/>
          </a:prstGeom>
        </p:spPr>
      </p:pic>
    </p:spTree>
    <p:extLst>
      <p:ext uri="{BB962C8B-B14F-4D97-AF65-F5344CB8AC3E}">
        <p14:creationId xmlns:p14="http://schemas.microsoft.com/office/powerpoint/2010/main" val="23569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89400FB8AA27744A03437BFA18F2C95" ma:contentTypeVersion="11" ma:contentTypeDescription="Een nieuw document maken." ma:contentTypeScope="" ma:versionID="1bcf7fbdad50758a9b9aef399e295461">
  <xsd:schema xmlns:xsd="http://www.w3.org/2001/XMLSchema" xmlns:xs="http://www.w3.org/2001/XMLSchema" xmlns:p="http://schemas.microsoft.com/office/2006/metadata/properties" xmlns:ns2="1831603b-ca9e-46ca-a7f0-c46fad820b38" targetNamespace="http://schemas.microsoft.com/office/2006/metadata/properties" ma:root="true" ma:fieldsID="df0f3d4c53de830bd96f6bc7149610bf" ns2:_="">
    <xsd:import namespace="1831603b-ca9e-46ca-a7f0-c46fad820b3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31603b-ca9e-46ca-a7f0-c46fad820b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21911B-B2C6-4270-900B-391107182AF9}">
  <ds:schemaRefs>
    <ds:schemaRef ds:uri="http://schemas.openxmlformats.org/package/2006/metadata/core-properties"/>
    <ds:schemaRef ds:uri="http://schemas.microsoft.com/office/2006/documentManagement/types"/>
    <ds:schemaRef ds:uri="21a5b6c8-5a94-4b2a-a88a-e773042c793e"/>
    <ds:schemaRef ds:uri="http://schemas.microsoft.com/office/2006/metadata/properties"/>
    <ds:schemaRef ds:uri="http://purl.org/dc/elements/1.1/"/>
    <ds:schemaRef ds:uri="http://purl.org/dc/dcmitype/"/>
    <ds:schemaRef ds:uri="http://www.w3.org/XML/1998/namespace"/>
    <ds:schemaRef ds:uri="http://schemas.microsoft.com/office/infopath/2007/PartnerControls"/>
    <ds:schemaRef ds:uri="1453354f-1316-4a46-9ee8-6995f8e0fe41"/>
    <ds:schemaRef ds:uri="http://purl.org/dc/terms/"/>
  </ds:schemaRefs>
</ds:datastoreItem>
</file>

<file path=customXml/itemProps2.xml><?xml version="1.0" encoding="utf-8"?>
<ds:datastoreItem xmlns:ds="http://schemas.openxmlformats.org/officeDocument/2006/customXml" ds:itemID="{6232D60C-9E7E-43D9-B7A8-AF126F0EAC2E}"/>
</file>

<file path=customXml/itemProps3.xml><?xml version="1.0" encoding="utf-8"?>
<ds:datastoreItem xmlns:ds="http://schemas.openxmlformats.org/officeDocument/2006/customXml" ds:itemID="{29B4E6D2-B236-42DA-8D72-A13999E8F5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219</TotalTime>
  <Words>369</Words>
  <Application>Microsoft Office PowerPoint</Application>
  <PresentationFormat>Breedbeeld</PresentationFormat>
  <Paragraphs>68</Paragraphs>
  <Slides>7</Slides>
  <Notes>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Office Theme</vt:lpstr>
      <vt:lpstr>Zelf een audiogids maken</vt:lpstr>
      <vt:lpstr>PowerPoint-presentatie</vt:lpstr>
      <vt:lpstr>PowerPoint-presentatie</vt:lpstr>
      <vt:lpstr>PowerPoint-presentatie</vt:lpstr>
      <vt:lpstr>PowerPoint-presentatie</vt:lpstr>
      <vt:lpstr>PowerPoint-presentatie</vt:lpstr>
      <vt:lpstr>PowerPoint-presentatie</vt:lpstr>
    </vt:vector>
  </TitlesOfParts>
  <Company>Provincie Antwerpen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Zelf een audiogids maken</dc:title>
  <dc:creator>PANDELAERS Jan</dc:creator>
  <cp:lastModifiedBy>PANDELAERS Jan</cp:lastModifiedBy>
  <cp:revision>14</cp:revision>
  <dcterms:created xsi:type="dcterms:W3CDTF">2021-10-14T11:37:22Z</dcterms:created>
  <dcterms:modified xsi:type="dcterms:W3CDTF">2021-10-22T09:03:14Z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0x010100089400FB8AA27744A03437BFA18F2C95</vt:lpwstr>
  </property>
</Properties>
</file>